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5"/>
    <p:sldMasterId id="2147483648" r:id="rId6"/>
    <p:sldMasterId id="2147483660" r:id="rId7"/>
  </p:sldMasterIdLst>
  <p:notesMasterIdLst>
    <p:notesMasterId r:id="rId21"/>
  </p:notesMasterIdLst>
  <p:sldIdLst>
    <p:sldId id="256" r:id="rId8"/>
    <p:sldId id="257" r:id="rId9"/>
    <p:sldId id="260" r:id="rId10"/>
    <p:sldId id="261" r:id="rId11"/>
    <p:sldId id="262" r:id="rId12"/>
    <p:sldId id="265" r:id="rId13"/>
    <p:sldId id="263" r:id="rId14"/>
    <p:sldId id="264" r:id="rId15"/>
    <p:sldId id="266" r:id="rId16"/>
    <p:sldId id="267" r:id="rId17"/>
    <p:sldId id="268" r:id="rId18"/>
    <p:sldId id="269" r:id="rId19"/>
    <p:sldId id="258" r:id="rId20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32A3"/>
    <a:srgbClr val="1334A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0140" autoAdjust="0"/>
  </p:normalViewPr>
  <p:slideViewPr>
    <p:cSldViewPr snapToGrid="0" snapToObjects="1"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8651-3ED7-4908-89A0-BE7A233C7155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4FE02-A589-41E9-8DDF-29CEE6AB9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371600" y="5348694"/>
            <a:ext cx="6400800" cy="89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490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335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  <a:solidFill>
            <a:srgbClr val="1532A3"/>
          </a:solidFill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527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70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bg>
      <p:bgPr>
        <a:blipFill>
          <a:blip r:embed="rId2">
            <a:duotone>
              <a:prstClr val="black"/>
              <a:srgbClr val="1532A3">
                <a:tint val="45000"/>
                <a:satMod val="400000"/>
              </a:srgbClr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95943" y="4947557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51902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1620000"/>
            <a:ext cx="42048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1620000"/>
            <a:ext cx="4205514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257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2167180"/>
            <a:ext cx="4204800" cy="39528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9" name="Subtitle Right"/>
          <p:cNvSpPr>
            <a:spLocks noGrp="1"/>
          </p:cNvSpPr>
          <p:nvPr>
            <p:ph type="body" idx="14"/>
          </p:nvPr>
        </p:nvSpPr>
        <p:spPr>
          <a:xfrm>
            <a:off x="4579200" y="1527418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2174874"/>
            <a:ext cx="4205514" cy="394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8" name="Subtitle Left"/>
          <p:cNvSpPr>
            <a:spLocks noGrp="1"/>
          </p:cNvSpPr>
          <p:nvPr>
            <p:ph type="body" idx="13"/>
          </p:nvPr>
        </p:nvSpPr>
        <p:spPr>
          <a:xfrm>
            <a:off x="145143" y="1528640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498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77511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127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ption"/>
          <p:cNvSpPr>
            <a:spLocks noGrp="1"/>
          </p:cNvSpPr>
          <p:nvPr>
            <p:ph type="body" sz="half" idx="2"/>
          </p:nvPr>
        </p:nvSpPr>
        <p:spPr>
          <a:xfrm>
            <a:off x="0" y="6060835"/>
            <a:ext cx="9143999" cy="284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0" y="1471014"/>
            <a:ext cx="9155714" cy="4589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5954"/>
            <a:ext cx="7563704" cy="562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0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  <p:sp>
        <p:nvSpPr>
          <p:cNvPr id="7" name="Title"/>
          <p:cNvSpPr txBox="1">
            <a:spLocks/>
          </p:cNvSpPr>
          <p:nvPr userDrawn="1"/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cap="all">
                <a:solidFill>
                  <a:srgbClr val="FFFFFF"/>
                </a:solidFill>
                <a:effectLst>
                  <a:outerShdw blurRad="31750" dir="2700000" algn="tl" rotWithShape="0">
                    <a:srgbClr val="000000">
                      <a:alpha val="50000"/>
                    </a:srgbClr>
                  </a:outerShdw>
                </a:effectLst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2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9" r:id="rId3"/>
    <p:sldLayoutId id="2147483654" r:id="rId4"/>
    <p:sldLayoutId id="2147483657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2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rgbClr val="1334A0"/>
                </a:solidFill>
                <a:latin typeface="+mn-lt"/>
              </a:rPr>
              <a:t>Fii</a:t>
            </a:r>
            <a:r>
              <a:rPr lang="en-US" sz="3200" dirty="0">
                <a:solidFill>
                  <a:srgbClr val="1334A0"/>
                </a:solidFill>
                <a:latin typeface="+mn-lt"/>
              </a:rPr>
              <a:t> </a:t>
            </a:r>
            <a:r>
              <a:rPr lang="en-US" sz="3200" dirty="0" err="1">
                <a:solidFill>
                  <a:srgbClr val="1334A0"/>
                </a:solidFill>
                <a:latin typeface="+mn-lt"/>
              </a:rPr>
              <a:t>Practic</a:t>
            </a:r>
            <a:r>
              <a:rPr lang="en-US" sz="3200" dirty="0">
                <a:solidFill>
                  <a:srgbClr val="1334A0"/>
                </a:solidFill>
                <a:latin typeface="+mn-lt"/>
              </a:rPr>
              <a:t> 2017</a:t>
            </a:r>
          </a:p>
        </p:txBody>
      </p:sp>
      <p:sp>
        <p:nvSpPr>
          <p:cNvPr id="8" name="Title"/>
          <p:cNvSpPr>
            <a:spLocks noGrp="1"/>
          </p:cNvSpPr>
          <p:nvPr>
            <p:ph type="title" idx="4294967295"/>
          </p:nvPr>
        </p:nvSpPr>
        <p:spPr>
          <a:xfrm>
            <a:off x="165652" y="4439478"/>
            <a:ext cx="8792818" cy="828262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rgbClr val="1334A0"/>
                </a:solidFill>
                <a:effectLst>
                  <a:outerShdw dir="2700000" algn="tl" rotWithShape="0">
                    <a:srgbClr val="000000"/>
                  </a:outerShdw>
                </a:effectLst>
                <a:latin typeface="+mj-lt"/>
              </a:rPr>
              <a:t>MICROSERVICES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996" y="2416628"/>
            <a:ext cx="2970007" cy="155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17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High Cohesion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Single focus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Single responsability (only change for one reason)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Encapsulation principle (one package)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Autonomous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Loose coupling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Contracts and interfaces should not change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Stateless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Independently changeable and deployable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Backwards compatible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Concurrent development</a:t>
            </a:r>
            <a:endParaRPr lang="en-US" dirty="0">
              <a:solidFill>
                <a:srgbClr val="1532A3"/>
              </a:solidFill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DESIGN PRINCIPLES</a:t>
            </a:r>
          </a:p>
        </p:txBody>
      </p:sp>
    </p:spTree>
    <p:extLst>
      <p:ext uri="{BB962C8B-B14F-4D97-AF65-F5344CB8AC3E}">
        <p14:creationId xmlns:p14="http://schemas.microsoft.com/office/powerpoint/2010/main" val="869899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3748954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Business Domain Driven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Service represents business function:</a:t>
            </a:r>
          </a:p>
          <a:p>
            <a:pPr lvl="1"/>
            <a:r>
              <a:rPr lang="ro-RO" sz="2800" dirty="0"/>
              <a:t>e.g. Accounts department , postage calculator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Responsive to business change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Resilience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Embrace failure: e.g connection issues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Degrade functionality or default functionality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Multiple instances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800" dirty="0"/>
              <a:t>Validate input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DESIGN PRINCIPLES</a:t>
            </a:r>
          </a:p>
        </p:txBody>
      </p:sp>
    </p:spTree>
    <p:extLst>
      <p:ext uri="{BB962C8B-B14F-4D97-AF65-F5344CB8AC3E}">
        <p14:creationId xmlns:p14="http://schemas.microsoft.com/office/powerpoint/2010/main" val="2056831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3748954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Observable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System health: status, logs, errors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Centralized monitoring and logging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Distributed system </a:t>
            </a:r>
            <a:r>
              <a:rPr lang="en-US" dirty="0"/>
              <a:t>-&gt;</a:t>
            </a:r>
            <a:r>
              <a:rPr lang="ro-RO" dirty="0"/>
              <a:t> solve problems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Automation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Tools to reduce testing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Tools for continous integration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ro-RO" dirty="0"/>
              <a:t>Tools for continous deployment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DESIGN PRINCIPLES</a:t>
            </a:r>
          </a:p>
        </p:txBody>
      </p:sp>
    </p:spTree>
    <p:extLst>
      <p:ext uri="{BB962C8B-B14F-4D97-AF65-F5344CB8AC3E}">
        <p14:creationId xmlns:p14="http://schemas.microsoft.com/office/powerpoint/2010/main" val="1074867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Common Goal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56964"/>
            <a:ext cx="7498247" cy="49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1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532A3"/>
                </a:solidFill>
                <a:latin typeface="+mn-lt"/>
              </a:rPr>
              <a:t>Agenda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Introduction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Monolithic Approach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Emergence of Microservices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Design Principles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Technology for Microservices</a:t>
            </a:r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Scope</a:t>
            </a:r>
          </a:p>
          <a:p>
            <a:pPr lvl="1"/>
            <a:r>
              <a:rPr lang="ro-RO" dirty="0"/>
              <a:t>Building a simple microservice based application with a service bus</a:t>
            </a:r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THE PLAN</a:t>
            </a:r>
          </a:p>
        </p:txBody>
      </p:sp>
    </p:spTree>
    <p:extLst>
      <p:ext uri="{BB962C8B-B14F-4D97-AF65-F5344CB8AC3E}">
        <p14:creationId xmlns:p14="http://schemas.microsoft.com/office/powerpoint/2010/main" val="50831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What is a service?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o-RO" sz="2000" dirty="0"/>
              <a:t>A piece of software which provides functionality to other pieces of</a:t>
            </a:r>
          </a:p>
          <a:p>
            <a:pPr lvl="1"/>
            <a:r>
              <a:rPr lang="ro-RO" sz="2000" dirty="0"/>
              <a:t>software within the system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 A service for the website: retrieve, update, delete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 SOA – Service Oriented Architecture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More clients with the same functionality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Load balancing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Standardized contracts (interfaces)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Stateless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olidFill>
                  <a:srgbClr val="1532A3"/>
                </a:solidFill>
              </a:rPr>
              <a:t>Microservices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Improved version of SOA: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o-RO" sz="2000" dirty="0"/>
              <a:t>scalability, reusability, standardized contracts, stateless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4800" dirty="0">
                <a:latin typeface="+mj-lt"/>
              </a:rPr>
              <a:t>Introduction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8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ro-RO" dirty="0">
                <a:solidFill>
                  <a:srgbClr val="1532A3"/>
                </a:solidFill>
              </a:rPr>
              <a:t>SOA done well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How to size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Traditional SOA -&gt; Monolithic services</a:t>
            </a:r>
          </a:p>
          <a:p>
            <a:pPr>
              <a:lnSpc>
                <a:spcPct val="150000"/>
              </a:lnSpc>
              <a:defRPr/>
            </a:pPr>
            <a:r>
              <a:rPr lang="ro-RO" dirty="0">
                <a:solidFill>
                  <a:srgbClr val="1532A3"/>
                </a:solidFill>
              </a:rPr>
              <a:t>Micro sized services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Efficiently scalable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Flexible and high performance apps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Lightweight communication mechanism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Open API (not technology dependant) – e.g. HTTP Rest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Independent data storage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Independently changeable/deployable</a:t>
            </a:r>
          </a:p>
          <a:p>
            <a:pPr lvl="1">
              <a:lnSpc>
                <a:spcPct val="150000"/>
              </a:lnSpc>
              <a:defRPr/>
            </a:pPr>
            <a:r>
              <a:rPr lang="ro-RO" sz="2000" dirty="0"/>
              <a:t>Distributed transactions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4800" dirty="0">
                <a:latin typeface="+mj-lt"/>
              </a:rPr>
              <a:t>Introduction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7339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The Monolithic System</a:t>
            </a:r>
          </a:p>
        </p:txBody>
      </p:sp>
      <p:sp>
        <p:nvSpPr>
          <p:cNvPr id="5" name="Rectangle 4"/>
          <p:cNvSpPr/>
          <p:nvPr/>
        </p:nvSpPr>
        <p:spPr>
          <a:xfrm>
            <a:off x="4044062" y="2351903"/>
            <a:ext cx="2051222" cy="9967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044062" y="3571103"/>
            <a:ext cx="2051222" cy="101325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44062" y="4815017"/>
            <a:ext cx="2051222" cy="101325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Accounts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2878405" y="2343665"/>
            <a:ext cx="974131" cy="347636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9" name="Rectangle 8"/>
          <p:cNvSpPr/>
          <p:nvPr/>
        </p:nvSpPr>
        <p:spPr>
          <a:xfrm>
            <a:off x="6305347" y="2343666"/>
            <a:ext cx="1013253" cy="347636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Access</a:t>
            </a:r>
          </a:p>
        </p:txBody>
      </p:sp>
      <p:sp>
        <p:nvSpPr>
          <p:cNvPr id="10" name="Can 9"/>
          <p:cNvSpPr/>
          <p:nvPr/>
        </p:nvSpPr>
        <p:spPr>
          <a:xfrm>
            <a:off x="7528663" y="3523735"/>
            <a:ext cx="1252151" cy="1107989"/>
          </a:xfrm>
          <a:prstGeom prst="can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683920" y="2360141"/>
            <a:ext cx="984422" cy="346813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75249" y="4069492"/>
            <a:ext cx="10626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75249" y="3707027"/>
            <a:ext cx="1062681" cy="362465"/>
          </a:xfrm>
          <a:prstGeom prst="rect">
            <a:avLst/>
          </a:prstGeom>
          <a:noFill/>
        </p:spPr>
        <p:txBody>
          <a:bodyPr wrap="square" rtlCol="0">
            <a:normAutofit fontScale="55000" lnSpcReduction="20000"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rPr>
              <a:t>customers</a:t>
            </a:r>
          </a:p>
        </p:txBody>
      </p:sp>
      <p:cxnSp>
        <p:nvCxnSpPr>
          <p:cNvPr id="14" name="Straight Arrow Connector 13"/>
          <p:cNvCxnSpPr>
            <a:stCxn id="11" idx="3"/>
            <a:endCxn id="8" idx="1"/>
          </p:cNvCxnSpPr>
          <p:nvPr/>
        </p:nvCxnSpPr>
        <p:spPr>
          <a:xfrm flipV="1">
            <a:off x="2668342" y="4081849"/>
            <a:ext cx="210063" cy="123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718667" y="2191265"/>
            <a:ext cx="49427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18170" y="2191265"/>
            <a:ext cx="49427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2"/>
          </p:cNvCxnSpPr>
          <p:nvPr/>
        </p:nvCxnSpPr>
        <p:spPr>
          <a:xfrm flipV="1">
            <a:off x="7318600" y="4077730"/>
            <a:ext cx="210063" cy="41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773373" y="1695450"/>
            <a:ext cx="4650258" cy="455295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8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>
                <a:solidFill>
                  <a:srgbClr val="1532A3"/>
                </a:solidFill>
              </a:rPr>
              <a:t>All modules packaged together:</a:t>
            </a:r>
          </a:p>
          <a:p>
            <a:pPr lvl="1"/>
            <a:r>
              <a:rPr lang="ro-RO" sz="2000" dirty="0"/>
              <a:t>No restriction in size </a:t>
            </a:r>
          </a:p>
          <a:p>
            <a:pPr lvl="1"/>
            <a:r>
              <a:rPr lang="ro-RO" sz="2000" dirty="0"/>
              <a:t>Large code base</a:t>
            </a:r>
          </a:p>
          <a:p>
            <a:pPr lvl="1"/>
            <a:r>
              <a:rPr lang="ro-RO" sz="2000" dirty="0"/>
              <a:t>Longer development times</a:t>
            </a:r>
          </a:p>
          <a:p>
            <a:pPr lvl="1"/>
            <a:r>
              <a:rPr lang="ro-RO" sz="2000" dirty="0"/>
              <a:t>Longer testing</a:t>
            </a:r>
          </a:p>
          <a:p>
            <a:pPr lvl="1"/>
            <a:r>
              <a:rPr lang="ro-RO" sz="2000" dirty="0"/>
              <a:t>Inaccessible features (reusability)</a:t>
            </a:r>
          </a:p>
          <a:p>
            <a:pPr lvl="1"/>
            <a:r>
              <a:rPr lang="ro-RO" sz="2000" dirty="0"/>
              <a:t>One technology stack</a:t>
            </a:r>
          </a:p>
          <a:p>
            <a:pPr lvl="1"/>
            <a:r>
              <a:rPr lang="ro-RO" sz="2000" dirty="0"/>
              <a:t>High levels of coupling (one database)</a:t>
            </a:r>
          </a:p>
          <a:p>
            <a:pPr lvl="1"/>
            <a:r>
              <a:rPr lang="ro-RO" sz="2000" dirty="0"/>
              <a:t>Scaling -&gt; duplication</a:t>
            </a:r>
          </a:p>
          <a:p>
            <a:pPr lvl="1"/>
            <a:r>
              <a:rPr lang="ro-RO" sz="2000" dirty="0"/>
              <a:t>Minor change -&gt; complete rebuild</a:t>
            </a:r>
          </a:p>
          <a:p>
            <a:pPr lvl="1"/>
            <a:r>
              <a:rPr lang="ro-RO" sz="2000" dirty="0"/>
              <a:t>Advantage: Easy replication (for testing)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The Monolithic System</a:t>
            </a:r>
          </a:p>
        </p:txBody>
      </p:sp>
    </p:spTree>
    <p:extLst>
      <p:ext uri="{BB962C8B-B14F-4D97-AF65-F5344CB8AC3E}">
        <p14:creationId xmlns:p14="http://schemas.microsoft.com/office/powerpoint/2010/main" val="931448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>
                <a:latin typeface="+mj-lt"/>
              </a:rPr>
              <a:t>Microservices</a:t>
            </a:r>
            <a:endParaRPr lang="en-US" sz="48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45249" y="2183972"/>
            <a:ext cx="2051222" cy="99677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 Service</a:t>
            </a:r>
          </a:p>
        </p:txBody>
      </p:sp>
      <p:sp>
        <p:nvSpPr>
          <p:cNvPr id="6" name="Rectangle 5"/>
          <p:cNvSpPr/>
          <p:nvPr/>
        </p:nvSpPr>
        <p:spPr>
          <a:xfrm>
            <a:off x="5445249" y="3386696"/>
            <a:ext cx="2051222" cy="101325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Orders Service</a:t>
            </a:r>
          </a:p>
        </p:txBody>
      </p:sp>
      <p:sp>
        <p:nvSpPr>
          <p:cNvPr id="7" name="Rectangle 6"/>
          <p:cNvSpPr/>
          <p:nvPr/>
        </p:nvSpPr>
        <p:spPr>
          <a:xfrm>
            <a:off x="5445249" y="4638848"/>
            <a:ext cx="2051222" cy="101325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Accounts Service</a:t>
            </a:r>
          </a:p>
        </p:txBody>
      </p:sp>
      <p:sp>
        <p:nvSpPr>
          <p:cNvPr id="8" name="Rectangle 7"/>
          <p:cNvSpPr/>
          <p:nvPr/>
        </p:nvSpPr>
        <p:spPr>
          <a:xfrm>
            <a:off x="3558781" y="2183972"/>
            <a:ext cx="1083278" cy="34763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Gateway</a:t>
            </a:r>
          </a:p>
        </p:txBody>
      </p:sp>
      <p:sp>
        <p:nvSpPr>
          <p:cNvPr id="9" name="Rectangle 8"/>
          <p:cNvSpPr/>
          <p:nvPr/>
        </p:nvSpPr>
        <p:spPr>
          <a:xfrm>
            <a:off x="1872085" y="2192210"/>
            <a:ext cx="984422" cy="346813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41674" y="3893323"/>
            <a:ext cx="10626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1674" y="3530858"/>
            <a:ext cx="1062681" cy="362465"/>
          </a:xfrm>
          <a:prstGeom prst="rect">
            <a:avLst/>
          </a:prstGeom>
          <a:noFill/>
        </p:spPr>
        <p:txBody>
          <a:bodyPr wrap="square" rtlCol="0">
            <a:normAutofit fontScale="55000" lnSpcReduction="20000"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rPr>
              <a:t>customers</a:t>
            </a:r>
          </a:p>
        </p:txBody>
      </p:sp>
      <p:cxnSp>
        <p:nvCxnSpPr>
          <p:cNvPr id="12" name="Straight Arrow Connector 11"/>
          <p:cNvCxnSpPr>
            <a:stCxn id="9" idx="3"/>
            <a:endCxn id="8" idx="1"/>
          </p:cNvCxnSpPr>
          <p:nvPr/>
        </p:nvCxnSpPr>
        <p:spPr>
          <a:xfrm flipV="1">
            <a:off x="2856507" y="3922156"/>
            <a:ext cx="702274" cy="41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an 12"/>
          <p:cNvSpPr/>
          <p:nvPr/>
        </p:nvSpPr>
        <p:spPr>
          <a:xfrm>
            <a:off x="7228741" y="2892426"/>
            <a:ext cx="535460" cy="391297"/>
          </a:xfrm>
          <a:prstGeom prst="can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an 13"/>
          <p:cNvSpPr/>
          <p:nvPr/>
        </p:nvSpPr>
        <p:spPr>
          <a:xfrm>
            <a:off x="7228741" y="4128102"/>
            <a:ext cx="535460" cy="391297"/>
          </a:xfrm>
          <a:prstGeom prst="can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n 14"/>
          <p:cNvSpPr/>
          <p:nvPr/>
        </p:nvSpPr>
        <p:spPr>
          <a:xfrm>
            <a:off x="7228741" y="5380254"/>
            <a:ext cx="535460" cy="391297"/>
          </a:xfrm>
          <a:prstGeom prst="can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/>
          <p:nvPr/>
        </p:nvCxnSpPr>
        <p:spPr>
          <a:xfrm>
            <a:off x="4642059" y="2550555"/>
            <a:ext cx="803190" cy="34187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6" idx="1"/>
          </p:cNvCxnSpPr>
          <p:nvPr/>
        </p:nvCxnSpPr>
        <p:spPr>
          <a:xfrm>
            <a:off x="4642059" y="3751220"/>
            <a:ext cx="803190" cy="142103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flipV="1">
            <a:off x="4642059" y="5137238"/>
            <a:ext cx="803190" cy="17505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553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o-RO" dirty="0">
                <a:solidFill>
                  <a:srgbClr val="1532A3"/>
                </a:solidFill>
              </a:rPr>
              <a:t>Respond to change quickly</a:t>
            </a:r>
          </a:p>
          <a:p>
            <a:pPr lvl="1"/>
            <a:r>
              <a:rPr lang="ro-RO" dirty="0"/>
              <a:t>Split system into parts inline with the market needs</a:t>
            </a:r>
          </a:p>
          <a:p>
            <a:r>
              <a:rPr lang="ro-RO" dirty="0">
                <a:solidFill>
                  <a:srgbClr val="1532A3"/>
                </a:solidFill>
              </a:rPr>
              <a:t>Reliability</a:t>
            </a:r>
          </a:p>
          <a:p>
            <a:pPr lvl="1"/>
            <a:r>
              <a:rPr lang="ro-RO" dirty="0"/>
              <a:t>If one part breaks -&gt; the entire system won’t break</a:t>
            </a:r>
          </a:p>
          <a:p>
            <a:r>
              <a:rPr lang="ro-RO" dirty="0">
                <a:solidFill>
                  <a:srgbClr val="1532A3"/>
                </a:solidFill>
              </a:rPr>
              <a:t>Business domain-driven design</a:t>
            </a:r>
          </a:p>
          <a:p>
            <a:pPr lvl="1"/>
            <a:r>
              <a:rPr lang="ro-RO" dirty="0"/>
              <a:t>E.g.: upgrade account service</a:t>
            </a:r>
          </a:p>
          <a:p>
            <a:pPr marL="514350" indent="-457200"/>
            <a:r>
              <a:rPr lang="ro-RO" dirty="0">
                <a:solidFill>
                  <a:srgbClr val="1532A3"/>
                </a:solidFill>
              </a:rPr>
              <a:t>Automated test tools</a:t>
            </a:r>
          </a:p>
          <a:p>
            <a:pPr lvl="1"/>
            <a:r>
              <a:rPr lang="ro-RO" dirty="0"/>
              <a:t>For integration between microservices</a:t>
            </a:r>
          </a:p>
          <a:p>
            <a:r>
              <a:rPr lang="ro-RO" dirty="0">
                <a:solidFill>
                  <a:srgbClr val="1532A3"/>
                </a:solidFill>
              </a:rPr>
              <a:t>Release and deployment tools</a:t>
            </a:r>
          </a:p>
          <a:p>
            <a:r>
              <a:rPr lang="ro-RO" dirty="0">
                <a:solidFill>
                  <a:srgbClr val="1532A3"/>
                </a:solidFill>
              </a:rPr>
              <a:t>On-demand technology</a:t>
            </a:r>
          </a:p>
          <a:p>
            <a:pPr lvl="1"/>
            <a:r>
              <a:rPr lang="ro-RO" dirty="0"/>
              <a:t>Request VMs on-demand / clone VMs in the cloud</a:t>
            </a:r>
          </a:p>
          <a:p>
            <a:r>
              <a:rPr lang="ro-RO" dirty="0">
                <a:solidFill>
                  <a:srgbClr val="1532A3"/>
                </a:solidFill>
              </a:rPr>
              <a:t>Embrace new technology</a:t>
            </a:r>
          </a:p>
          <a:p>
            <a:pPr lvl="1"/>
            <a:r>
              <a:rPr lang="ro-RO" dirty="0"/>
              <a:t>Upgrade one part to a new, more competitive, technology stack</a:t>
            </a:r>
          </a:p>
          <a:p>
            <a:r>
              <a:rPr lang="ro-RO" dirty="0">
                <a:solidFill>
                  <a:srgbClr val="1532A3"/>
                </a:solidFill>
              </a:rPr>
              <a:t>Asynchronous communication technology</a:t>
            </a:r>
          </a:p>
          <a:p>
            <a:pPr lvl="1"/>
            <a:r>
              <a:rPr lang="ro-RO" dirty="0"/>
              <a:t>No need to wait for individual services to complete their task before the distributed transaction completes</a:t>
            </a:r>
          </a:p>
          <a:p>
            <a:r>
              <a:rPr lang="ro-RO" dirty="0">
                <a:solidFill>
                  <a:srgbClr val="1532A3"/>
                </a:solidFill>
              </a:rPr>
              <a:t>Simple server side and client side technology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EMERGENCE OF MICROSERVICES</a:t>
            </a:r>
          </a:p>
        </p:txBody>
      </p:sp>
    </p:spTree>
    <p:extLst>
      <p:ext uri="{BB962C8B-B14F-4D97-AF65-F5344CB8AC3E}">
        <p14:creationId xmlns:p14="http://schemas.microsoft.com/office/powerpoint/2010/main" val="4048632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o-RO" dirty="0">
                <a:solidFill>
                  <a:srgbClr val="1532A3"/>
                </a:solidFill>
              </a:rPr>
              <a:t>Shorted development times</a:t>
            </a:r>
          </a:p>
          <a:p>
            <a:pPr lvl="1"/>
            <a:r>
              <a:rPr lang="ro-RO" dirty="0"/>
              <a:t>Work on smaller parts</a:t>
            </a:r>
          </a:p>
          <a:p>
            <a:r>
              <a:rPr lang="ro-RO" dirty="0">
                <a:solidFill>
                  <a:srgbClr val="1532A3"/>
                </a:solidFill>
              </a:rPr>
              <a:t>Deploying individual component</a:t>
            </a:r>
          </a:p>
          <a:p>
            <a:pPr lvl="1"/>
            <a:r>
              <a:rPr lang="ro-RO" dirty="0"/>
              <a:t>Without affecting other components</a:t>
            </a:r>
          </a:p>
          <a:p>
            <a:r>
              <a:rPr lang="ro-RO" dirty="0">
                <a:solidFill>
                  <a:srgbClr val="1532A3"/>
                </a:solidFill>
              </a:rPr>
              <a:t>Frequent updates</a:t>
            </a:r>
          </a:p>
          <a:p>
            <a:r>
              <a:rPr lang="ro-RO" dirty="0">
                <a:solidFill>
                  <a:srgbClr val="1532A3"/>
                </a:solidFill>
              </a:rPr>
              <a:t>Decouple the changeable parts</a:t>
            </a:r>
          </a:p>
          <a:p>
            <a:r>
              <a:rPr lang="ro-RO" dirty="0">
                <a:solidFill>
                  <a:srgbClr val="1532A3"/>
                </a:solidFill>
              </a:rPr>
              <a:t>Security</a:t>
            </a:r>
          </a:p>
          <a:p>
            <a:pPr lvl="1"/>
            <a:r>
              <a:rPr lang="ro-RO" dirty="0"/>
              <a:t>Each microservice has it’s own db</a:t>
            </a:r>
          </a:p>
          <a:p>
            <a:pPr marL="514350" indent="-457200"/>
            <a:r>
              <a:rPr lang="ro-RO" dirty="0">
                <a:solidFill>
                  <a:srgbClr val="1532A3"/>
                </a:solidFill>
              </a:rPr>
              <a:t>Fast recognition of failure</a:t>
            </a:r>
          </a:p>
          <a:p>
            <a:pPr marL="514350" indent="-457200"/>
            <a:r>
              <a:rPr lang="ro-RO" dirty="0">
                <a:solidFill>
                  <a:srgbClr val="1532A3"/>
                </a:solidFill>
              </a:rPr>
              <a:t>High scalability and better performance</a:t>
            </a:r>
          </a:p>
          <a:p>
            <a:pPr marL="514350" indent="-457200"/>
            <a:r>
              <a:rPr lang="ro-RO" dirty="0">
                <a:solidFill>
                  <a:srgbClr val="1532A3"/>
                </a:solidFill>
              </a:rPr>
              <a:t>Better ownership and knowledge</a:t>
            </a:r>
          </a:p>
          <a:p>
            <a:pPr marL="514350" indent="-457200"/>
            <a:r>
              <a:rPr lang="ro-RO" dirty="0">
                <a:solidFill>
                  <a:srgbClr val="1532A3"/>
                </a:solidFill>
              </a:rPr>
              <a:t>Distributed teams</a:t>
            </a:r>
            <a:endParaRPr lang="en-US" dirty="0">
              <a:solidFill>
                <a:srgbClr val="1532A3"/>
              </a:solidFill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04838203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88FA143C-8539-4074-95D5-8413C123CA6C}"/>
    </a:ext>
  </a:extLst>
</a:theme>
</file>

<file path=ppt/theme/theme2.xml><?xml version="1.0" encoding="utf-8"?>
<a:theme xmlns:a="http://schemas.openxmlformats.org/drawingml/2006/main" name="Office Thema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DEC63086-F926-4EBA-B1FB-EDF81903D336}"/>
    </a:ext>
  </a:extLst>
</a:theme>
</file>

<file path=ppt/theme/theme3.xml><?xml version="1.0" encoding="utf-8"?>
<a:theme xmlns:a="http://schemas.openxmlformats.org/drawingml/2006/main" name="Empty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1CDA4373-8665-4CC0-A3B3-246CAFF7CD3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_SourceUrl xmlns="http://schemas.microsoft.com/sharepoint/v3" xsi:nil="true"/>
    <xd_ProgID xmlns="http://schemas.microsoft.com/sharepoint/v3" xsi:nil="true"/>
    <Order xmlns="http://schemas.microsoft.com/sharepoint/v3" xsi:nil="true"/>
    <_SharedFileIndex xmlns="http://schemas.microsoft.com/sharepoint/v3" xsi:nil="true"/>
    <MetaInfo xmlns="http://schemas.microsoft.com/sharepoint/v3" xsi:nil="true"/>
    <ContentTypeId xmlns="http://schemas.microsoft.com/sharepoint/v3">0x010100E25DA1609B7607469C1AC9B6F8A6FE9D</ContentTypeId>
    <_dlc_DocId xmlns="696890a7-2738-473a-8580-15948eca3069">Y5ANCCKZ2MDQ-10-1980</_dlc_DocId>
    <_dlc_DocIdUrl xmlns="696890a7-2738-473a-8580-15948eca3069">
      <Url>https://internal.levi9.com/_layouts/15/DocIdRedir.aspx?ID=Y5ANCCKZ2MDQ-10-1980</Url>
      <Description>Y5ANCCKZ2MDQ-10-1980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5DA1609B7607469C1AC9B6F8A6FE9D" ma:contentTypeVersion="2" ma:contentTypeDescription="Create a new document." ma:contentTypeScope="" ma:versionID="4a9137d238132a7f3847ed896ce73801">
  <xsd:schema xmlns:xsd="http://www.w3.org/2001/XMLSchema" xmlns:xs="http://www.w3.org/2001/XMLSchema" xmlns:p="http://schemas.microsoft.com/office/2006/metadata/properties" xmlns:ns1="http://schemas.microsoft.com/sharepoint/v3" xmlns:ns2="696890a7-2738-473a-8580-15948eca3069" targetNamespace="http://schemas.microsoft.com/office/2006/metadata/properties" ma:root="true" ma:fieldsID="cc6804599cb381d96cddd0f9a4d92b86" ns1:_="" ns2:_="">
    <xsd:import namespace="http://schemas.microsoft.com/sharepoint/v3"/>
    <xsd:import namespace="696890a7-2738-473a-8580-15948eca3069"/>
    <xsd:element name="properties">
      <xsd:complexType>
        <xsd:sequence>
          <xsd:element name="documentManagement">
            <xsd:complexType>
              <xsd:all>
                <xsd:element ref="ns1:_ModerationComments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ContentTypeId" minOccurs="0"/>
                <xsd:element ref="ns1:TemplateUrl" minOccurs="0"/>
                <xsd:element ref="ns1:xd_ProgID" minOccurs="0"/>
                <xsd:element ref="ns1:xd_Signature" minOccurs="0"/>
                <xsd:element ref="ns1:ID" minOccurs="0"/>
                <xsd:element ref="ns1:Author" minOccurs="0"/>
                <xsd:element ref="ns1:Editor" minOccurs="0"/>
                <xsd:element ref="ns1:_HasCopyDestinations" minOccurs="0"/>
                <xsd:element ref="ns1:_CopySource" minOccurs="0"/>
                <xsd:element ref="ns1:_ModerationStatus" minOccurs="0"/>
                <xsd:element ref="ns1:FileRef" minOccurs="0"/>
                <xsd:element ref="ns1:FileDirRef" minOccurs="0"/>
                <xsd:element ref="ns1:Last_x0020_Modified" minOccurs="0"/>
                <xsd:element ref="ns1:Created_x0020_Date" minOccurs="0"/>
                <xsd:element ref="ns1:File_x0020_Size" minOccurs="0"/>
                <xsd:element ref="ns1:FSObjType" minOccurs="0"/>
                <xsd:element ref="ns1:SortBehavior" minOccurs="0"/>
                <xsd:element ref="ns1:CheckedOutUserId" minOccurs="0"/>
                <xsd:element ref="ns1:IsCheckedoutToLocal" minOccurs="0"/>
                <xsd:element ref="ns1:CheckoutUser" minOccurs="0"/>
                <xsd:element ref="ns1:UniqueId" minOccurs="0"/>
                <xsd:element ref="ns1:SyncClientId" minOccurs="0"/>
                <xsd:element ref="ns1:ProgId" minOccurs="0"/>
                <xsd:element ref="ns1:ScopeId" minOccurs="0"/>
                <xsd:element ref="ns1:VirusStatus" minOccurs="0"/>
                <xsd:element ref="ns1:CheckedOutTitle" minOccurs="0"/>
                <xsd:element ref="ns1:_CheckinComment" minOccurs="0"/>
                <xsd:element ref="ns1:MetaInfo" minOccurs="0"/>
                <xsd:element ref="ns1:_Level" minOccurs="0"/>
                <xsd:element ref="ns1:_IsCurrentVersion" minOccurs="0"/>
                <xsd:element ref="ns1:ItemChildCount" minOccurs="0"/>
                <xsd:element ref="ns1:FolderChildCount" minOccurs="0"/>
                <xsd:element ref="ns1:AppAuthor" minOccurs="0"/>
                <xsd:element ref="ns1:AppEditor" minOccurs="0"/>
                <xsd:element ref="ns1:owshiddenversion" minOccurs="0"/>
                <xsd:element ref="ns1:_UIVersion" minOccurs="0"/>
                <xsd:element ref="ns1:_UIVersionString" minOccurs="0"/>
                <xsd:element ref="ns1:InstanceID" minOccurs="0"/>
                <xsd:element ref="ns1:Order" minOccurs="0"/>
                <xsd:element ref="ns1:GUID" minOccurs="0"/>
                <xsd:element ref="ns1:WorkflowVersion" minOccurs="0"/>
                <xsd:element ref="ns1:WorkflowInstanceID" minOccurs="0"/>
                <xsd:element ref="ns1:ParentVersionString" minOccurs="0"/>
                <xsd:element ref="ns1:ParentLeafName" minOccurs="0"/>
                <xsd:element ref="ns1:DocConcurrencyNumb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ModerationComments" ma:index="0" nillable="true" ma:displayName="Approver Comments" ma:hidden="true" ma:internalName="_ModerationComments" ma:readOnly="true">
      <xsd:simpleType>
        <xsd:restriction base="dms:Note"/>
      </xsd:simpleType>
    </xsd:element>
    <xsd:element name="File_x0020_Type" ma:index="4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5" nillable="true" ma:displayName="HTML File Type" ma:hidden="true" ma:internalName="HTML_x0020_File_x0020_Type" ma:readOnly="true">
      <xsd:simpleType>
        <xsd:restriction base="dms:Text"/>
      </xsd:simpleType>
    </xsd:element>
    <xsd:element name="_SourceUrl" ma:index="6" nillable="true" ma:displayName="Source URL" ma:hidden="true" ma:internalName="_SourceUrl">
      <xsd:simpleType>
        <xsd:restriction base="dms:Text"/>
      </xsd:simpleType>
    </xsd:element>
    <xsd:element name="_SharedFileIndex" ma:index="7" nillable="true" ma:displayName="Shared File Index" ma:hidden="true" ma:internalName="_SharedFileIndex">
      <xsd:simpleType>
        <xsd:restriction base="dms:Text"/>
      </xsd:simpleType>
    </xsd:element>
    <xsd:element name="ContentTypeId" ma:index="9" nillable="true" ma:displayName="Content Type ID" ma:hidden="true" ma:internalName="ContentTypeId" ma:readOnly="true">
      <xsd:simpleType>
        <xsd:restriction base="dms:Unknown"/>
      </xsd:simpleType>
    </xsd:element>
    <xsd:element name="TemplateUrl" ma:index="10" nillable="true" ma:displayName="Template Link" ma:hidden="true" ma:internalName="TemplateUrl">
      <xsd:simpleType>
        <xsd:restriction base="dms:Text"/>
      </xsd:simpleType>
    </xsd:element>
    <xsd:element name="xd_ProgID" ma:index="11" nillable="true" ma:displayName="HTML File Link" ma:hidden="true" ma:internalName="xd_ProgID">
      <xsd:simpleType>
        <xsd:restriction base="dms:Text"/>
      </xsd:simpleType>
    </xsd:element>
    <xsd:element name="xd_Signature" ma:index="12" nillable="true" ma:displayName="Is Signed" ma:hidden="true" ma:internalName="xd_Signature" ma:readOnly="true">
      <xsd:simpleType>
        <xsd:restriction base="dms:Boolean"/>
      </xsd:simpleType>
    </xsd:element>
    <xsd:element name="ID" ma:index="13" nillable="true" ma:displayName="ID" ma:internalName="ID" ma:readOnly="true">
      <xsd:simpleType>
        <xsd:restriction base="dms:Unknown"/>
      </xsd:simpleType>
    </xsd:element>
    <xsd:element name="Author" ma:index="16" nillable="true" ma:displayName="Created By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18" nillable="true" ma:displayName="Modified By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HasCopyDestinations" ma:index="19" nillable="true" ma:displayName="Has Copy Destinations" ma:hidden="true" ma:internalName="_HasCopyDestinations" ma:readOnly="true">
      <xsd:simpleType>
        <xsd:restriction base="dms:Boolean"/>
      </xsd:simpleType>
    </xsd:element>
    <xsd:element name="_CopySource" ma:index="20" nillable="true" ma:displayName="Copy Source" ma:internalName="_CopySource" ma:readOnly="true">
      <xsd:simpleType>
        <xsd:restriction base="dms:Text"/>
      </xsd:simpleType>
    </xsd:element>
    <xsd:element name="_ModerationStatus" ma:index="21" nillable="true" ma:displayName="Approval Status" ma:default="0" ma:hidden="true" ma:internalName="_ModerationStatus" ma:readOnly="true">
      <xsd:simpleType>
        <xsd:restriction base="dms:Unknown"/>
      </xsd:simpleType>
    </xsd:element>
    <xsd:element name="FileRef" ma:index="22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DirRef" ma:index="23" nillable="true" ma:displayName="Path" ma:hidden="true" ma:list="Docs" ma:internalName="FileDirRef" ma:readOnly="true" ma:showField="DirName">
      <xsd:simpleType>
        <xsd:restriction base="dms:Lookup"/>
      </xsd:simpleType>
    </xsd:element>
    <xsd:element name="Last_x0020_Modified" ma:index="24" nillable="true" ma:displayName="Modified" ma:format="TRUE" ma:hidden="true" ma:list="Docs" ma:internalName="Last_x0020_Modified" ma:readOnly="true" ma:showField="TimeLastModified">
      <xsd:simpleType>
        <xsd:restriction base="dms:Lookup"/>
      </xsd:simpleType>
    </xsd:element>
    <xsd:element name="Created_x0020_Date" ma:index="25" nillable="true" ma:displayName="Created" ma:format="TRUE" ma:hidden="true" ma:list="Docs" ma:internalName="Created_x0020_Date" ma:readOnly="true" ma:showField="TimeCreated">
      <xsd:simpleType>
        <xsd:restriction base="dms:Lookup"/>
      </xsd:simpleType>
    </xsd:element>
    <xsd:element name="File_x0020_Size" ma:index="26" nillable="true" ma:displayName="File Size" ma:format="TRUE" ma:hidden="true" ma:list="Docs" ma:internalName="File_x0020_Size" ma:readOnly="true" ma:showField="SizeInKB">
      <xsd:simpleType>
        <xsd:restriction base="dms:Lookup"/>
      </xsd:simpleType>
    </xsd:element>
    <xsd:element name="FSObjType" ma:index="27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SortBehavior" ma:index="28" nillable="true" ma:displayName="Sort Type" ma:hidden="true" ma:list="Docs" ma:internalName="SortBehavior" ma:readOnly="true" ma:showField="SortBehavior">
      <xsd:simpleType>
        <xsd:restriction base="dms:Lookup"/>
      </xsd:simpleType>
    </xsd:element>
    <xsd:element name="CheckedOutUserId" ma:index="30" nillable="true" ma:displayName="ID of the User who has the item Checked Out" ma:hidden="true" ma:list="Docs" ma:internalName="CheckedOutUserId" ma:readOnly="true" ma:showField="CheckoutUserId">
      <xsd:simpleType>
        <xsd:restriction base="dms:Lookup"/>
      </xsd:simpleType>
    </xsd:element>
    <xsd:element name="IsCheckedoutToLocal" ma:index="31" nillable="true" ma:displayName="Is Checked out to local" ma:hidden="true" ma:list="Docs" ma:internalName="IsCheckedoutToLocal" ma:readOnly="true" ma:showField="IsCheckoutToLocal">
      <xsd:simpleType>
        <xsd:restriction base="dms:Lookup"/>
      </xsd:simpleType>
    </xsd:element>
    <xsd:element name="CheckoutUser" ma:index="32" nillable="true" ma:displayName="Checked Out To" ma:list="UserInfo" ma:internalName="CheckoutUse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UniqueId" ma:index="33" nillable="true" ma:displayName="Unique Id" ma:hidden="true" ma:list="Docs" ma:internalName="UniqueId" ma:readOnly="true" ma:showField="UniqueId">
      <xsd:simpleType>
        <xsd:restriction base="dms:Lookup"/>
      </xsd:simpleType>
    </xsd:element>
    <xsd:element name="SyncClientId" ma:index="34" nillable="true" ma:displayName="Client Id" ma:hidden="true" ma:list="Docs" ma:internalName="SyncClientId" ma:readOnly="true" ma:showField="SyncClientId">
      <xsd:simpleType>
        <xsd:restriction base="dms:Lookup"/>
      </xsd:simpleType>
    </xsd:element>
    <xsd:element name="ProgId" ma:index="35" nillable="true" ma:displayName="ProgId" ma:hidden="true" ma:list="Docs" ma:internalName="ProgId" ma:readOnly="true" ma:showField="ProgId">
      <xsd:simpleType>
        <xsd:restriction base="dms:Lookup"/>
      </xsd:simpleType>
    </xsd:element>
    <xsd:element name="ScopeId" ma:index="36" nillable="true" ma:displayName="ScopeId" ma:hidden="true" ma:list="Docs" ma:internalName="ScopeId" ma:readOnly="true" ma:showField="ScopeId">
      <xsd:simpleType>
        <xsd:restriction base="dms:Lookup"/>
      </xsd:simpleType>
    </xsd:element>
    <xsd:element name="VirusStatus" ma:index="37" nillable="true" ma:displayName="Virus Status" ma:format="TRUE" ma:hidden="true" ma:list="Docs" ma:internalName="VirusStatus" ma:readOnly="true" ma:showField="Size">
      <xsd:simpleType>
        <xsd:restriction base="dms:Lookup"/>
      </xsd:simpleType>
    </xsd:element>
    <xsd:element name="CheckedOutTitle" ma:index="38" nillable="true" ma:displayName="Checked Out To" ma:format="TRUE" ma:hidden="true" ma:list="Docs" ma:internalName="CheckedOutTitle" ma:readOnly="true" ma:showField="CheckedOutTitle">
      <xsd:simpleType>
        <xsd:restriction base="dms:Lookup"/>
      </xsd:simpleType>
    </xsd:element>
    <xsd:element name="_CheckinComment" ma:index="39" nillable="true" ma:displayName="Check In Comment" ma:format="TRUE" ma:list="Docs" ma:internalName="_CheckinComment" ma:readOnly="true" ma:showField="CheckinComment">
      <xsd:simpleType>
        <xsd:restriction base="dms:Lookup"/>
      </xsd:simpleType>
    </xsd:element>
    <xsd:element name="MetaInfo" ma:index="52" nillable="true" ma:displayName="Property Bag" ma:hidden="true" ma:list="Docs" ma:internalName="MetaInfo" ma:showField="MetaInfo">
      <xsd:simpleType>
        <xsd:restriction base="dms:Lookup"/>
      </xsd:simpleType>
    </xsd:element>
    <xsd:element name="_Level" ma:index="53" nillable="true" ma:displayName="Level" ma:hidden="true" ma:internalName="_Level" ma:readOnly="true">
      <xsd:simpleType>
        <xsd:restriction base="dms:Unknown"/>
      </xsd:simpleType>
    </xsd:element>
    <xsd:element name="_IsCurrentVersion" ma:index="54" nillable="true" ma:displayName="Is Current Version" ma:hidden="true" ma:internalName="_IsCurrentVersion" ma:readOnly="true">
      <xsd:simpleType>
        <xsd:restriction base="dms:Boolean"/>
      </xsd:simpleType>
    </xsd:element>
    <xsd:element name="ItemChildCount" ma:index="55" nillable="true" ma:displayName="Item Child Count" ma:hidden="true" ma:list="Docs" ma:internalName="ItemChildCount" ma:readOnly="true" ma:showField="ItemChildCount">
      <xsd:simpleType>
        <xsd:restriction base="dms:Lookup"/>
      </xsd:simpleType>
    </xsd:element>
    <xsd:element name="FolderChildCount" ma:index="56" nillable="true" ma:displayName="Folder Child Count" ma:hidden="true" ma:list="Docs" ma:internalName="FolderChildCount" ma:readOnly="true" ma:showField="FolderChildCount">
      <xsd:simpleType>
        <xsd:restriction base="dms:Lookup"/>
      </xsd:simpleType>
    </xsd:element>
    <xsd:element name="AppAuthor" ma:index="57" nillable="true" ma:displayName="App Created By" ma:list="AppPrincipals" ma:internalName="AppAuthor" ma:readOnly="true" ma:showField="Title">
      <xsd:simpleType>
        <xsd:restriction base="dms:Lookup"/>
      </xsd:simpleType>
    </xsd:element>
    <xsd:element name="AppEditor" ma:index="58" nillable="true" ma:displayName="App Modified By" ma:list="AppPrincipals" ma:internalName="AppEditor" ma:readOnly="true" ma:showField="Title">
      <xsd:simpleType>
        <xsd:restriction base="dms:Lookup"/>
      </xsd:simpleType>
    </xsd:element>
    <xsd:element name="owshiddenversion" ma:index="62" nillable="true" ma:displayName="owshiddenversion" ma:hidden="true" ma:internalName="owshiddenversion" ma:readOnly="true">
      <xsd:simpleType>
        <xsd:restriction base="dms:Unknown"/>
      </xsd:simpleType>
    </xsd:element>
    <xsd:element name="_UIVersion" ma:index="63" nillable="true" ma:displayName="UI Version" ma:hidden="true" ma:internalName="_UIVersion" ma:readOnly="true">
      <xsd:simpleType>
        <xsd:restriction base="dms:Unknown"/>
      </xsd:simpleType>
    </xsd:element>
    <xsd:element name="_UIVersionString" ma:index="64" nillable="true" ma:displayName="Version" ma:internalName="_UIVersionString" ma:readOnly="true">
      <xsd:simpleType>
        <xsd:restriction base="dms:Text"/>
      </xsd:simpleType>
    </xsd:element>
    <xsd:element name="InstanceID" ma:index="65" nillable="true" ma:displayName="Instance ID" ma:hidden="true" ma:internalName="InstanceID" ma:readOnly="true">
      <xsd:simpleType>
        <xsd:restriction base="dms:Unknown"/>
      </xsd:simpleType>
    </xsd:element>
    <xsd:element name="Order" ma:index="66" nillable="true" ma:displayName="Order" ma:hidden="true" ma:internalName="Order">
      <xsd:simpleType>
        <xsd:restriction base="dms:Number"/>
      </xsd:simpleType>
    </xsd:element>
    <xsd:element name="GUID" ma:index="67" nillable="true" ma:displayName="GUID" ma:hidden="true" ma:internalName="GUID" ma:readOnly="true">
      <xsd:simpleType>
        <xsd:restriction base="dms:Unknown"/>
      </xsd:simpleType>
    </xsd:element>
    <xsd:element name="WorkflowVersion" ma:index="68" nillable="true" ma:displayName="Workflow Version" ma:hidden="true" ma:internalName="WorkflowVersion" ma:readOnly="true">
      <xsd:simpleType>
        <xsd:restriction base="dms:Unknown"/>
      </xsd:simpleType>
    </xsd:element>
    <xsd:element name="WorkflowInstanceID" ma:index="69" nillable="true" ma:displayName="Workflow Instance ID" ma:hidden="true" ma:internalName="WorkflowInstanceID" ma:readOnly="true">
      <xsd:simpleType>
        <xsd:restriction base="dms:Unknown"/>
      </xsd:simpleType>
    </xsd:element>
    <xsd:element name="ParentVersionString" ma:index="70" nillable="true" ma:displayName="Source Version (Converted Document)" ma:hidden="true" ma:list="Docs" ma:internalName="ParentVersionString" ma:readOnly="true" ma:showField="ParentVersionString">
      <xsd:simpleType>
        <xsd:restriction base="dms:Lookup"/>
      </xsd:simpleType>
    </xsd:element>
    <xsd:element name="ParentLeafName" ma:index="71" nillable="true" ma:displayName="Source Name (Converted Document)" ma:hidden="true" ma:list="Docs" ma:internalName="ParentLeafName" ma:readOnly="true" ma:showField="ParentLeafName">
      <xsd:simpleType>
        <xsd:restriction base="dms:Lookup"/>
      </xsd:simpleType>
    </xsd:element>
    <xsd:element name="DocConcurrencyNumber" ma:index="72" nillable="true" ma:displayName="Document Concurrency Number" ma:hidden="true" ma:list="Docs" ma:internalName="DocConcurrencyNumber" ma:readOnly="true" ma:showField="DocConcurrencyNumber">
      <xsd:simpleType>
        <xsd:restriction base="dms:Lookup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6890a7-2738-473a-8580-15948eca3069" elementFormDefault="qualified">
    <xsd:import namespace="http://schemas.microsoft.com/office/2006/documentManagement/types"/>
    <xsd:import namespace="http://schemas.microsoft.com/office/infopath/2007/PartnerControls"/>
    <xsd:element name="_dlc_DocId" ma:index="7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7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BE2CE3-A764-49E9-945D-1AE464F7016A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EBB62213-8F90-4EF1-A6A4-641F0452C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631425-235C-4781-93DD-7928AF7173EF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696890a7-2738-473a-8580-15948eca3069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9537DA68-33FD-40D7-963A-955D4E055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6890a7-2738-473a-8580-15948eca30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Levi9 Basic presentation template_rebranding_2016</Template>
  <TotalTime>21</TotalTime>
  <Words>469</Words>
  <Application>Microsoft Office PowerPoint</Application>
  <PresentationFormat>On-screen Show (4:3)</PresentationFormat>
  <Paragraphs>126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Helvetica Neue Light</vt:lpstr>
      <vt:lpstr>Title</vt:lpstr>
      <vt:lpstr>Office Thema</vt:lpstr>
      <vt:lpstr>Empty Thema</vt:lpstr>
      <vt:lpstr>MICROSERVICES</vt:lpstr>
      <vt:lpstr>THE PLAN</vt:lpstr>
      <vt:lpstr>Introduction</vt:lpstr>
      <vt:lpstr>Introduction</vt:lpstr>
      <vt:lpstr>The Monolithic System</vt:lpstr>
      <vt:lpstr>The Monolithic System</vt:lpstr>
      <vt:lpstr>Microservices</vt:lpstr>
      <vt:lpstr>EMERGENCE OF MICROSERVICES</vt:lpstr>
      <vt:lpstr>BENEFITS</vt:lpstr>
      <vt:lpstr>DESIGN PRINCIPLES</vt:lpstr>
      <vt:lpstr>DESIGN PRINCIPLES</vt:lpstr>
      <vt:lpstr>DESIGN PRINCIPLES</vt:lpstr>
      <vt:lpstr>One Common Goal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</dc:title>
  <dc:creator>Tudor Zavaliche</dc:creator>
  <cp:lastModifiedBy>Tudor Zavaliche</cp:lastModifiedBy>
  <cp:revision>2</cp:revision>
  <dcterms:created xsi:type="dcterms:W3CDTF">2017-03-03T12:06:12Z</dcterms:created>
  <dcterms:modified xsi:type="dcterms:W3CDTF">2017-03-03T12:27:47Z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0x010100E25DA1609B7607469C1AC9B6F8A6FE9D</vt:lpwstr>
  </property>
  <property fmtid="{D5CDD505-2E9C-101B-9397-08002B2CF9AE}" pid="3" name="_dlc_DocIdItemGuid">
    <vt:lpwstr>8e8c196d-e4eb-4971-8513-4fd2a4eb7288</vt:lpwstr>
  </property>
</Properties>
</file>

<file path=docProps/thumbnail.jpeg>
</file>